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</p:sldMasterIdLst>
  <p:notesMasterIdLst>
    <p:notesMasterId r:id="rId16"/>
  </p:notesMasterIdLst>
  <p:sldIdLst>
    <p:sldId id="274" r:id="rId2"/>
    <p:sldId id="257" r:id="rId3"/>
    <p:sldId id="276" r:id="rId4"/>
    <p:sldId id="278" r:id="rId5"/>
    <p:sldId id="277" r:id="rId6"/>
    <p:sldId id="285" r:id="rId7"/>
    <p:sldId id="291" r:id="rId8"/>
    <p:sldId id="287" r:id="rId9"/>
    <p:sldId id="279" r:id="rId10"/>
    <p:sldId id="290" r:id="rId11"/>
    <p:sldId id="292" r:id="rId12"/>
    <p:sldId id="288" r:id="rId13"/>
    <p:sldId id="289" r:id="rId14"/>
    <p:sldId id="283" r:id="rId15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C10"/>
    <a:srgbClr val="075F16"/>
    <a:srgbClr val="D15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2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440E4-7D76-406B-B6C6-B7C15FC84F0B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D1B3F-A37D-4439-935B-308FDCF163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4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1B3F-A37D-4439-935B-308FDCF1638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86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2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75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9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42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70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94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99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17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89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97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85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40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68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63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13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44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1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316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anamaria@and.org.b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71214" y="22479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0" b="1" dirty="0">
                <a:solidFill>
                  <a:srgbClr val="0070C0"/>
                </a:solidFill>
              </a:rPr>
              <a:t>PORQUE SER PATROCINADOR DA AND EM 2024</a:t>
            </a:r>
            <a:br>
              <a:rPr lang="pt-BR" sz="8000" b="1" dirty="0">
                <a:solidFill>
                  <a:srgbClr val="0070C0"/>
                </a:solidFill>
              </a:rPr>
            </a:br>
            <a:r>
              <a:rPr lang="pt-BR" sz="8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8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8000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1C50F8F-63DF-34F0-5E82-E7ED1782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00300"/>
            <a:ext cx="590604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4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0" y="342900"/>
            <a:ext cx="12001500" cy="190500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COTA DIAMANTE </a:t>
            </a:r>
            <a:br>
              <a:rPr lang="pt-BR" b="1" dirty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38200" y="1714500"/>
            <a:ext cx="1524000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/>
              <a:t>Veiculação de vídeo institucional </a:t>
            </a:r>
            <a:r>
              <a:rPr lang="pt-BR" sz="3200" b="1" dirty="0" smtClean="0"/>
              <a:t>(1 </a:t>
            </a:r>
            <a:r>
              <a:rPr lang="pt-BR" sz="3200" b="1" dirty="0"/>
              <a:t>m) na abertura do evento; </a:t>
            </a:r>
          </a:p>
          <a:p>
            <a:pPr lvl="0"/>
            <a:r>
              <a:rPr lang="pt-BR" sz="3200" b="1" dirty="0"/>
              <a:t>Logomarca da empresa em destaque no banner do evento; </a:t>
            </a:r>
          </a:p>
          <a:p>
            <a:pPr lvl="0"/>
            <a:r>
              <a:rPr lang="pt-BR" sz="3200" b="1" dirty="0"/>
              <a:t>Citação do patrocinador na abertura e encerramento do evento;</a:t>
            </a:r>
          </a:p>
          <a:p>
            <a:pPr lvl="0"/>
            <a:r>
              <a:rPr lang="pt-BR" sz="3200" b="1" dirty="0"/>
              <a:t>Logomarca em destaque no site</a:t>
            </a:r>
          </a:p>
          <a:p>
            <a:pPr lvl="0"/>
            <a:r>
              <a:rPr lang="pt-BR" sz="3200" b="1" dirty="0"/>
              <a:t>Colocação do material da empresa nas pastas dos congressistas (fornecido pelo patrocinador)</a:t>
            </a:r>
          </a:p>
          <a:p>
            <a:pPr lvl="0"/>
            <a:r>
              <a:rPr lang="pt-BR" sz="3200" b="1" dirty="0"/>
              <a:t>Participação no coquetel e /ou Coffee break com os diretores;</a:t>
            </a:r>
          </a:p>
          <a:p>
            <a:pPr lvl="0"/>
            <a:r>
              <a:rPr lang="pt-BR" sz="3200" b="1" dirty="0"/>
              <a:t>Espaço Premium do stand no hall do evento;</a:t>
            </a:r>
          </a:p>
          <a:p>
            <a:pPr lvl="0"/>
            <a:r>
              <a:rPr lang="pt-BR" sz="3200" b="1" dirty="0"/>
              <a:t>Palestra de </a:t>
            </a:r>
            <a:r>
              <a:rPr lang="pt-BR" sz="3200" b="1" dirty="0" smtClean="0"/>
              <a:t>30 </a:t>
            </a:r>
            <a:r>
              <a:rPr lang="pt-BR" sz="3200" b="1" dirty="0"/>
              <a:t>minutos na abertura oficial;</a:t>
            </a:r>
          </a:p>
          <a:p>
            <a:pPr lvl="0"/>
            <a:r>
              <a:rPr lang="pt-BR" sz="3200" b="1" dirty="0"/>
              <a:t>Participação de 10 integrantes da empresa;</a:t>
            </a:r>
          </a:p>
          <a:p>
            <a:pPr lvl="0"/>
            <a:r>
              <a:rPr lang="pt-BR" sz="3200" b="1" dirty="0"/>
              <a:t>Logomarca na sinalização e na identificação das salas no local do evento</a:t>
            </a:r>
          </a:p>
          <a:p>
            <a:pPr lvl="0"/>
            <a:endParaRPr lang="pt-BR" sz="3200" b="1" dirty="0"/>
          </a:p>
          <a:p>
            <a:endParaRPr lang="pt-BR" sz="3200" dirty="0"/>
          </a:p>
          <a:p>
            <a:endParaRPr lang="pt-BR" sz="28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9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0" y="342900"/>
            <a:ext cx="12001500" cy="190500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COTA  OURO </a:t>
            </a:r>
            <a:br>
              <a:rPr lang="pt-BR" b="1" dirty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38200" y="1714500"/>
            <a:ext cx="15240000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3200" b="1" dirty="0"/>
              <a:t>Veiculação de vídeo institucional </a:t>
            </a:r>
            <a:r>
              <a:rPr lang="pt-BR" sz="3200" b="1" dirty="0" smtClean="0"/>
              <a:t>(30seg) </a:t>
            </a:r>
            <a:r>
              <a:rPr lang="pt-BR" sz="3200" b="1" dirty="0"/>
              <a:t>na abertura do evento; </a:t>
            </a:r>
          </a:p>
          <a:p>
            <a:pPr lvl="0">
              <a:lnSpc>
                <a:spcPct val="150000"/>
              </a:lnSpc>
            </a:pPr>
            <a:r>
              <a:rPr lang="pt-BR" sz="3200" b="1" dirty="0"/>
              <a:t>Logomarca da empresa no banner do evento; </a:t>
            </a:r>
          </a:p>
          <a:p>
            <a:pPr lvl="0">
              <a:lnSpc>
                <a:spcPct val="150000"/>
              </a:lnSpc>
            </a:pPr>
            <a:r>
              <a:rPr lang="pt-BR" sz="3200" b="1" dirty="0"/>
              <a:t>Espaço para Exposição na área do evento;</a:t>
            </a:r>
          </a:p>
          <a:p>
            <a:pPr lvl="0">
              <a:lnSpc>
                <a:spcPct val="150000"/>
              </a:lnSpc>
            </a:pPr>
            <a:r>
              <a:rPr lang="pt-BR" sz="3200" b="1" dirty="0"/>
              <a:t>Citação do patrocinador na abertura </a:t>
            </a:r>
            <a:r>
              <a:rPr lang="pt-BR" sz="3200" b="1" dirty="0" smtClean="0"/>
              <a:t>do </a:t>
            </a:r>
            <a:r>
              <a:rPr lang="pt-BR" sz="3200" b="1" dirty="0"/>
              <a:t>evento;</a:t>
            </a:r>
          </a:p>
          <a:p>
            <a:pPr lvl="0">
              <a:lnSpc>
                <a:spcPct val="150000"/>
              </a:lnSpc>
            </a:pPr>
            <a:r>
              <a:rPr lang="pt-BR" sz="3200" b="1" dirty="0"/>
              <a:t>Colocação do material da empresa nas pastas dos congressistas (fornecido pelo patrocinador)</a:t>
            </a:r>
          </a:p>
          <a:p>
            <a:pPr lvl="0">
              <a:lnSpc>
                <a:spcPct val="150000"/>
              </a:lnSpc>
            </a:pPr>
            <a:r>
              <a:rPr lang="pt-BR" sz="3200" b="1" dirty="0"/>
              <a:t>Participação no coquetel e/ ou Coffee break com os diretores;</a:t>
            </a:r>
          </a:p>
          <a:p>
            <a:pPr lvl="0">
              <a:lnSpc>
                <a:spcPct val="150000"/>
              </a:lnSpc>
            </a:pPr>
            <a:r>
              <a:rPr lang="pt-BR" sz="3200" b="1" dirty="0"/>
              <a:t>Palestra de 20 minutos;</a:t>
            </a:r>
          </a:p>
          <a:p>
            <a:pPr lvl="0">
              <a:lnSpc>
                <a:spcPct val="150000"/>
              </a:lnSpc>
            </a:pPr>
            <a:r>
              <a:rPr lang="pt-BR" sz="3200" b="1" dirty="0"/>
              <a:t>Participação de 08 integrantes da empresa;</a:t>
            </a:r>
          </a:p>
          <a:p>
            <a:endParaRPr lang="pt-BR" sz="3200" dirty="0"/>
          </a:p>
          <a:p>
            <a:endParaRPr lang="pt-BR" sz="28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20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1905001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COTA PRATA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28176" y="1981199"/>
            <a:ext cx="15126224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Veiculação de vídeo institucional (30 s) durante o evento;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3200" b="1" dirty="0"/>
              <a:t>Espaço para Exposição na área do evento</a:t>
            </a:r>
            <a:endParaRPr lang="pt-BR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Logomarca no banner do evento;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Citação do patrocinador durante o evento; </a:t>
            </a:r>
          </a:p>
          <a:p>
            <a:pPr lvl="0">
              <a:lnSpc>
                <a:spcPct val="150000"/>
              </a:lnSpc>
            </a:pPr>
            <a:r>
              <a:rPr lang="pt-BR" sz="3200" b="1" dirty="0"/>
              <a:t>Participação no  coquetel e /ou  Coffee break com os diretores;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Palestra de 15 minutos;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Participação de no MÁXIMO 5 integrantes da empresa</a:t>
            </a:r>
            <a:endParaRPr lang="pt-BR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1905001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COTA EXPOSITOR 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43000" y="2705100"/>
            <a:ext cx="11658600" cy="414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Stand </a:t>
            </a:r>
            <a:r>
              <a:rPr lang="pt-BR" sz="3600" b="1" dirty="0">
                <a:latin typeface="+mj-lt"/>
              </a:rPr>
              <a:t>na área do evento</a:t>
            </a:r>
            <a:endParaRPr lang="pt-BR" sz="3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pt-BR" sz="3600" b="1" dirty="0">
                <a:latin typeface="+mj-lt"/>
              </a:rPr>
              <a:t>Participação no  coquetel e /ou Coffee break com os diretores;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Participação de 03 integrantes da empresa.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Logomarca no banner do evento</a:t>
            </a:r>
          </a:p>
        </p:txBody>
      </p:sp>
    </p:spTree>
    <p:extLst>
      <p:ext uri="{BB962C8B-B14F-4D97-AF65-F5344CB8AC3E}">
        <p14:creationId xmlns:p14="http://schemas.microsoft.com/office/powerpoint/2010/main" val="276624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355B8C6-41EE-DE64-EB22-DE69D413ADC4}"/>
              </a:ext>
            </a:extLst>
          </p:cNvPr>
          <p:cNvSpPr txBox="1"/>
          <p:nvPr/>
        </p:nvSpPr>
        <p:spPr>
          <a:xfrm>
            <a:off x="4577576" y="4806229"/>
            <a:ext cx="9155150" cy="369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</a:pPr>
            <a:r>
              <a:rPr lang="pt-BR" sz="1800" b="1" spc="-37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lang="pt-BR" sz="1800" dirty="0">
              <a:latin typeface="Trebuchet MS"/>
              <a:cs typeface="Trebuchet M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373CCED-F33E-484B-DD06-8F41A5F1B894}"/>
              </a:ext>
            </a:extLst>
          </p:cNvPr>
          <p:cNvSpPr/>
          <p:nvPr/>
        </p:nvSpPr>
        <p:spPr>
          <a:xfrm>
            <a:off x="1219200" y="739724"/>
            <a:ext cx="15849600" cy="298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lang="pt-BR" sz="3600" b="1" spc="-35" dirty="0">
                <a:solidFill>
                  <a:srgbClr val="FFFFFF"/>
                </a:solidFill>
                <a:cs typeface="Trebuchet MS"/>
              </a:rPr>
              <a:t>Para </a:t>
            </a:r>
            <a:r>
              <a:rPr lang="pt-BR" sz="3600" b="1" spc="-135" dirty="0">
                <a:solidFill>
                  <a:srgbClr val="FFFFFF"/>
                </a:solidFill>
                <a:cs typeface="Trebuchet MS"/>
              </a:rPr>
              <a:t>garantir </a:t>
            </a:r>
            <a:r>
              <a:rPr lang="pt-BR" sz="3600" b="1" spc="50" dirty="0">
                <a:solidFill>
                  <a:srgbClr val="FFFFFF"/>
                </a:solidFill>
                <a:cs typeface="Trebuchet MS"/>
              </a:rPr>
              <a:t>sua </a:t>
            </a:r>
            <a:r>
              <a:rPr lang="pt-BR" sz="3600" b="1" spc="-114" dirty="0">
                <a:solidFill>
                  <a:srgbClr val="FFFFFF"/>
                </a:solidFill>
                <a:cs typeface="Trebuchet MS"/>
              </a:rPr>
              <a:t>participação </a:t>
            </a:r>
            <a:r>
              <a:rPr lang="pt-BR" sz="3600" b="1" spc="-95" dirty="0">
                <a:solidFill>
                  <a:srgbClr val="FFFFFF"/>
                </a:solidFill>
                <a:cs typeface="Trebuchet MS"/>
              </a:rPr>
              <a:t>através </a:t>
            </a:r>
            <a:r>
              <a:rPr lang="pt-BR" sz="3600" b="1" spc="-140" dirty="0">
                <a:solidFill>
                  <a:srgbClr val="FFFFFF"/>
                </a:solidFill>
                <a:cs typeface="Trebuchet MS"/>
              </a:rPr>
              <a:t>de </a:t>
            </a:r>
            <a:r>
              <a:rPr lang="pt-BR" sz="3600" b="1" spc="-65" dirty="0">
                <a:solidFill>
                  <a:srgbClr val="FFFFFF"/>
                </a:solidFill>
                <a:cs typeface="Trebuchet MS"/>
              </a:rPr>
              <a:t>uma </a:t>
            </a:r>
            <a:r>
              <a:rPr lang="pt-BR" sz="3600" b="1" spc="70" dirty="0">
                <a:solidFill>
                  <a:srgbClr val="FFFFFF"/>
                </a:solidFill>
                <a:cs typeface="Trebuchet MS"/>
              </a:rPr>
              <a:t>das </a:t>
            </a:r>
            <a:r>
              <a:rPr lang="pt-BR" sz="3600" b="1" spc="-5" dirty="0">
                <a:solidFill>
                  <a:srgbClr val="FFFFFF"/>
                </a:solidFill>
                <a:cs typeface="Trebuchet MS"/>
              </a:rPr>
              <a:t>cotas </a:t>
            </a:r>
            <a:r>
              <a:rPr lang="pt-BR" sz="3600" b="1" spc="-140" dirty="0">
                <a:solidFill>
                  <a:srgbClr val="FFFFFF"/>
                </a:solidFill>
                <a:cs typeface="Trebuchet MS"/>
              </a:rPr>
              <a:t>de </a:t>
            </a:r>
            <a:r>
              <a:rPr lang="pt-BR" sz="3600" b="1" spc="-135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pt-BR" sz="3600" b="1" spc="-140" dirty="0">
                <a:solidFill>
                  <a:srgbClr val="FFFFFF"/>
                </a:solidFill>
                <a:cs typeface="Trebuchet MS"/>
              </a:rPr>
              <a:t>patrocínio</a:t>
            </a:r>
            <a:r>
              <a:rPr lang="pt-BR" sz="3600" b="1" spc="-110" dirty="0">
                <a:solidFill>
                  <a:srgbClr val="FFFFFF"/>
                </a:solidFill>
                <a:cs typeface="Trebuchet MS"/>
              </a:rPr>
              <a:t>,</a:t>
            </a:r>
            <a:r>
              <a:rPr lang="pt-BR" sz="3600" b="1" spc="-320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pt-BR" sz="3600" b="1" spc="-229" dirty="0">
                <a:solidFill>
                  <a:srgbClr val="FFFFFF"/>
                </a:solidFill>
                <a:cs typeface="Trebuchet MS"/>
              </a:rPr>
              <a:t>entre</a:t>
            </a:r>
            <a:r>
              <a:rPr lang="pt-BR" sz="3600" b="1" spc="-315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pt-BR" sz="3600" b="1" spc="-85" dirty="0">
                <a:solidFill>
                  <a:srgbClr val="FFFFFF"/>
                </a:solidFill>
                <a:cs typeface="Trebuchet MS"/>
              </a:rPr>
              <a:t>em </a:t>
            </a:r>
            <a:r>
              <a:rPr lang="pt-BR" sz="3600" b="1" spc="-1310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pt-BR" sz="3600" b="1" spc="-5" dirty="0">
                <a:solidFill>
                  <a:srgbClr val="FFFFFF"/>
                </a:solidFill>
                <a:cs typeface="Trebuchet MS"/>
              </a:rPr>
              <a:t>c</a:t>
            </a:r>
            <a:r>
              <a:rPr lang="pt-BR" sz="3600" b="1" spc="-50" dirty="0">
                <a:solidFill>
                  <a:srgbClr val="FFFFFF"/>
                </a:solidFill>
                <a:cs typeface="Trebuchet MS"/>
              </a:rPr>
              <a:t>o</a:t>
            </a:r>
            <a:r>
              <a:rPr lang="pt-BR" sz="3600" b="1" spc="-180" dirty="0">
                <a:solidFill>
                  <a:srgbClr val="FFFFFF"/>
                </a:solidFill>
                <a:cs typeface="Trebuchet MS"/>
              </a:rPr>
              <a:t>n</a:t>
            </a:r>
            <a:r>
              <a:rPr lang="pt-BR" sz="3600" b="1" spc="-305" dirty="0">
                <a:solidFill>
                  <a:srgbClr val="FFFFFF"/>
                </a:solidFill>
                <a:cs typeface="Trebuchet MS"/>
              </a:rPr>
              <a:t>t</a:t>
            </a:r>
            <a:r>
              <a:rPr lang="pt-BR" sz="3600" b="1" spc="-30" dirty="0">
                <a:solidFill>
                  <a:srgbClr val="FFFFFF"/>
                </a:solidFill>
                <a:cs typeface="Trebuchet MS"/>
              </a:rPr>
              <a:t>a</a:t>
            </a:r>
            <a:r>
              <a:rPr lang="pt-BR" sz="3600" b="1" spc="-305" dirty="0">
                <a:solidFill>
                  <a:srgbClr val="FFFFFF"/>
                </a:solidFill>
                <a:cs typeface="Trebuchet MS"/>
              </a:rPr>
              <a:t>t</a:t>
            </a:r>
            <a:r>
              <a:rPr lang="pt-BR" sz="3600" b="1" spc="-5" dirty="0">
                <a:solidFill>
                  <a:srgbClr val="FFFFFF"/>
                </a:solidFill>
                <a:cs typeface="Trebuchet MS"/>
              </a:rPr>
              <a:t>o</a:t>
            </a:r>
            <a:r>
              <a:rPr lang="pt-BR" sz="3600" b="1" spc="-320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pt-BR" sz="3600" b="1" spc="-5" dirty="0">
                <a:solidFill>
                  <a:srgbClr val="FFFFFF"/>
                </a:solidFill>
                <a:cs typeface="Trebuchet MS"/>
              </a:rPr>
              <a:t>c</a:t>
            </a:r>
            <a:r>
              <a:rPr lang="pt-BR" sz="3600" b="1" spc="-50" dirty="0">
                <a:solidFill>
                  <a:srgbClr val="FFFFFF"/>
                </a:solidFill>
                <a:cs typeface="Trebuchet MS"/>
              </a:rPr>
              <a:t>o</a:t>
            </a:r>
            <a:r>
              <a:rPr lang="pt-BR" sz="3600" b="1" spc="25" dirty="0">
                <a:solidFill>
                  <a:srgbClr val="FFFFFF"/>
                </a:solidFill>
                <a:cs typeface="Trebuchet MS"/>
              </a:rPr>
              <a:t>m</a:t>
            </a:r>
            <a:r>
              <a:rPr lang="pt-BR" sz="3600" b="1" spc="-320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pt-BR" sz="3600" b="1" spc="15" dirty="0">
                <a:solidFill>
                  <a:srgbClr val="FFFFFF"/>
                </a:solidFill>
                <a:cs typeface="Trebuchet MS"/>
              </a:rPr>
              <a:t>a</a:t>
            </a:r>
            <a:r>
              <a:rPr lang="pt-BR" sz="3600" b="1" spc="-320" dirty="0">
                <a:solidFill>
                  <a:srgbClr val="FFFFFF"/>
                </a:solidFill>
                <a:cs typeface="Trebuchet MS"/>
              </a:rPr>
              <a:t> </a:t>
            </a:r>
            <a:r>
              <a:rPr lang="pt-BR" sz="3600" b="1" spc="-50" dirty="0">
                <a:solidFill>
                  <a:srgbClr val="FFFFFF"/>
                </a:solidFill>
                <a:cs typeface="Trebuchet MS"/>
              </a:rPr>
              <a:t>o</a:t>
            </a:r>
            <a:r>
              <a:rPr lang="pt-BR" sz="3600" b="1" spc="-320" dirty="0">
                <a:solidFill>
                  <a:srgbClr val="FFFFFF"/>
                </a:solidFill>
                <a:cs typeface="Trebuchet MS"/>
              </a:rPr>
              <a:t>r</a:t>
            </a:r>
            <a:r>
              <a:rPr lang="pt-BR" sz="3600" b="1" spc="254" dirty="0">
                <a:solidFill>
                  <a:srgbClr val="FFFFFF"/>
                </a:solidFill>
                <a:cs typeface="Trebuchet MS"/>
              </a:rPr>
              <a:t>g</a:t>
            </a:r>
            <a:r>
              <a:rPr lang="pt-BR" sz="3600" b="1" spc="-30" dirty="0">
                <a:solidFill>
                  <a:srgbClr val="FFFFFF"/>
                </a:solidFill>
                <a:cs typeface="Trebuchet MS"/>
              </a:rPr>
              <a:t>a</a:t>
            </a:r>
            <a:r>
              <a:rPr lang="pt-BR" sz="3600" b="1" spc="-180" dirty="0">
                <a:solidFill>
                  <a:srgbClr val="FFFFFF"/>
                </a:solidFill>
                <a:cs typeface="Trebuchet MS"/>
              </a:rPr>
              <a:t>n</a:t>
            </a:r>
            <a:r>
              <a:rPr lang="pt-BR" sz="3600" b="1" spc="-195" dirty="0">
                <a:solidFill>
                  <a:srgbClr val="FFFFFF"/>
                </a:solidFill>
                <a:cs typeface="Trebuchet MS"/>
              </a:rPr>
              <a:t>i</a:t>
            </a:r>
            <a:r>
              <a:rPr lang="pt-BR" sz="3600" b="1" spc="-135" dirty="0">
                <a:solidFill>
                  <a:srgbClr val="FFFFFF"/>
                </a:solidFill>
                <a:cs typeface="Trebuchet MS"/>
              </a:rPr>
              <a:t>z</a:t>
            </a:r>
            <a:r>
              <a:rPr lang="pt-BR" sz="3600" b="1" spc="-30" dirty="0">
                <a:solidFill>
                  <a:srgbClr val="FFFFFF"/>
                </a:solidFill>
                <a:cs typeface="Trebuchet MS"/>
              </a:rPr>
              <a:t>a</a:t>
            </a:r>
            <a:r>
              <a:rPr lang="pt-BR" sz="3600" b="1" spc="-5" dirty="0">
                <a:solidFill>
                  <a:srgbClr val="FFFFFF"/>
                </a:solidFill>
                <a:cs typeface="Trebuchet MS"/>
              </a:rPr>
              <a:t>ç</a:t>
            </a:r>
            <a:r>
              <a:rPr lang="pt-BR" sz="3600" b="1" spc="-30" dirty="0">
                <a:solidFill>
                  <a:srgbClr val="FFFFFF"/>
                </a:solidFill>
                <a:cs typeface="Trebuchet MS"/>
              </a:rPr>
              <a:t>ã</a:t>
            </a:r>
            <a:r>
              <a:rPr lang="pt-BR" sz="3600" b="1" spc="-50" dirty="0">
                <a:solidFill>
                  <a:srgbClr val="FFFFFF"/>
                </a:solidFill>
                <a:cs typeface="Trebuchet MS"/>
              </a:rPr>
              <a:t>o</a:t>
            </a:r>
            <a:r>
              <a:rPr lang="pt-BR" sz="3600" b="1" spc="-375" dirty="0">
                <a:solidFill>
                  <a:srgbClr val="FFFFFF"/>
                </a:solidFill>
                <a:cs typeface="Trebuchet MS"/>
              </a:rPr>
              <a:t>: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8E5D026-1862-DC57-4CF4-A85FCA5E7DC5}"/>
              </a:ext>
            </a:extLst>
          </p:cNvPr>
          <p:cNvSpPr txBox="1"/>
          <p:nvPr/>
        </p:nvSpPr>
        <p:spPr>
          <a:xfrm>
            <a:off x="1219200" y="4457700"/>
            <a:ext cx="9155150" cy="386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645">
              <a:lnSpc>
                <a:spcPct val="100000"/>
              </a:lnSpc>
              <a:spcBef>
                <a:spcPts val="505"/>
              </a:spcBef>
            </a:pPr>
            <a:r>
              <a:rPr lang="pt-BR" sz="2800" b="1" spc="13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ANAMARIA VAZ DUARTE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80645">
              <a:lnSpc>
                <a:spcPct val="100000"/>
              </a:lnSpc>
              <a:spcBef>
                <a:spcPts val="405"/>
              </a:spcBef>
            </a:pPr>
            <a:r>
              <a:rPr lang="pt-BR" sz="2800" spc="9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61</a:t>
            </a:r>
            <a:r>
              <a:rPr lang="pt-BR" sz="2800" spc="-5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2800" spc="6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9.9156</a:t>
            </a:r>
            <a:r>
              <a:rPr lang="pt-BR" sz="2800" spc="-5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2800" spc="10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5289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80645">
              <a:lnSpc>
                <a:spcPct val="100000"/>
              </a:lnSpc>
              <a:spcBef>
                <a:spcPts val="405"/>
              </a:spcBef>
            </a:pPr>
            <a:r>
              <a:rPr lang="pt-BR" sz="2800" spc="3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anamaria@and.org.br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lang="pt-BR" sz="28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lang="pt-BR" sz="2800" b="1" spc="10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CRISTINA</a:t>
            </a:r>
            <a:r>
              <a:rPr lang="pt-BR" sz="2800" b="1" spc="-6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2800" b="1" spc="8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ANDRADE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pt-BR" sz="2800" spc="9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61</a:t>
            </a:r>
            <a:r>
              <a:rPr lang="pt-BR" sz="2800" spc="-5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2800" spc="6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9.9123</a:t>
            </a:r>
            <a:r>
              <a:rPr lang="pt-BR" sz="2800" spc="-5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2800" spc="10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2659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pt-BR" sz="2800" spc="105" dirty="0">
                <a:solidFill>
                  <a:schemeClr val="accent1">
                    <a:lumMod val="75000"/>
                  </a:schemeClr>
                </a:solidFill>
                <a:latin typeface="Trebuchet MS"/>
              </a:rPr>
              <a:t>cristinaandrade@and.org.br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69AD469-CDCF-330C-15BC-AB3056C5B2A9}"/>
              </a:ext>
            </a:extLst>
          </p:cNvPr>
          <p:cNvSpPr txBox="1"/>
          <p:nvPr/>
        </p:nvSpPr>
        <p:spPr>
          <a:xfrm>
            <a:off x="7239000" y="9262849"/>
            <a:ext cx="9155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WWW.AND.ORG.BR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6797622"/>
            <a:ext cx="5707934" cy="29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1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37060" y="0"/>
            <a:ext cx="6334125" cy="10287000"/>
          </a:xfrm>
          <a:custGeom>
            <a:avLst/>
            <a:gdLst/>
            <a:ahLst/>
            <a:cxnLst/>
            <a:rect l="l" t="t" r="r" b="b"/>
            <a:pathLst>
              <a:path w="6334125" h="10287000">
                <a:moveTo>
                  <a:pt x="63341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334124" y="0"/>
                </a:lnTo>
                <a:lnTo>
                  <a:pt x="6334124" y="10286999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031148"/>
            <a:ext cx="18288000" cy="255904"/>
          </a:xfrm>
          <a:custGeom>
            <a:avLst/>
            <a:gdLst/>
            <a:ahLst/>
            <a:cxnLst/>
            <a:rect l="l" t="t" r="r" b="b"/>
            <a:pathLst>
              <a:path w="18288000" h="255904">
                <a:moveTo>
                  <a:pt x="18287998" y="255851"/>
                </a:moveTo>
                <a:lnTo>
                  <a:pt x="0" y="255851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55851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40173" y="887135"/>
            <a:ext cx="9551627" cy="244810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algn="ctr"/>
            <a:r>
              <a:rPr lang="pt-BR" sz="5400" b="1" cap="none" dirty="0">
                <a:solidFill>
                  <a:srgbClr val="0070C0"/>
                </a:solidFill>
              </a:rPr>
              <a:t>ENCONTRO NACIONAL </a:t>
            </a:r>
            <a:br>
              <a:rPr lang="pt-BR" sz="5400" b="1" cap="none" dirty="0">
                <a:solidFill>
                  <a:srgbClr val="0070C0"/>
                </a:solidFill>
              </a:rPr>
            </a:br>
            <a:r>
              <a:rPr lang="pt-BR" sz="5400" b="1" cap="none" dirty="0">
                <a:solidFill>
                  <a:srgbClr val="0070C0"/>
                </a:solidFill>
              </a:rPr>
              <a:t>DOS DETRANS</a:t>
            </a:r>
            <a:r>
              <a:rPr lang="pt-BR" sz="5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5400" b="1" dirty="0">
                <a:solidFill>
                  <a:schemeClr val="accent1">
                    <a:lumMod val="75000"/>
                  </a:schemeClr>
                </a:solidFill>
              </a:rPr>
            </a:br>
            <a:endParaRPr sz="5100" dirty="0">
              <a:solidFill>
                <a:schemeClr val="accent1">
                  <a:lumMod val="75000"/>
                </a:schemeClr>
              </a:solidFill>
              <a:latin typeface="+mn-lt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" y="3239794"/>
            <a:ext cx="12408460" cy="4765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b="1" spc="125" dirty="0">
                <a:cs typeface="Tahoma"/>
              </a:rPr>
              <a:t>MARÇO DE 2024 – JOÃO PESSOA /PB</a:t>
            </a:r>
            <a:endParaRPr lang="pt-BR" sz="4400" b="1" spc="470" dirty="0">
              <a:cs typeface="Tahoma"/>
            </a:endParaRPr>
          </a:p>
          <a:p>
            <a:pPr marL="12700" marR="5080">
              <a:spcBef>
                <a:spcPts val="100"/>
              </a:spcBef>
            </a:pPr>
            <a:r>
              <a:rPr lang="pt-BR" sz="4400" b="1" spc="470" dirty="0">
                <a:cs typeface="Tahoma"/>
              </a:rPr>
              <a:t> </a:t>
            </a:r>
            <a:r>
              <a:rPr lang="pt-BR" sz="4400" b="1" spc="465" dirty="0">
                <a:cs typeface="Tahoma"/>
              </a:rPr>
              <a:t/>
            </a:r>
            <a:br>
              <a:rPr lang="pt-BR" sz="4400" b="1" spc="465" dirty="0">
                <a:cs typeface="Tahoma"/>
              </a:rPr>
            </a:br>
            <a:r>
              <a:rPr lang="pt-BR" sz="4400" b="1" spc="200" dirty="0">
                <a:cs typeface="Tahoma"/>
              </a:rPr>
              <a:t>JUNHO </a:t>
            </a:r>
            <a:r>
              <a:rPr lang="pt-BR" sz="4400" b="1" spc="125" dirty="0">
                <a:cs typeface="Tahoma"/>
              </a:rPr>
              <a:t>DE 2024 </a:t>
            </a:r>
            <a:r>
              <a:rPr lang="pt-BR" sz="4400" b="1" spc="200" dirty="0" smtClean="0">
                <a:cs typeface="Tahoma"/>
              </a:rPr>
              <a:t>– </a:t>
            </a:r>
            <a:r>
              <a:rPr lang="pt-BR" sz="4400" b="1" spc="200" dirty="0" smtClean="0">
                <a:cs typeface="Tahoma"/>
              </a:rPr>
              <a:t>CANCELADO </a:t>
            </a:r>
            <a:endParaRPr lang="pt-BR" sz="4400" b="1" dirty="0">
              <a:cs typeface="Tahoma"/>
            </a:endParaRPr>
          </a:p>
          <a:p>
            <a:endParaRPr lang="pt-BR" sz="4400" b="1" spc="100" dirty="0" smtClean="0">
              <a:cs typeface="Tahoma"/>
            </a:endParaRPr>
          </a:p>
          <a:p>
            <a:r>
              <a:rPr lang="pt-BR" sz="4400" b="1" spc="100" dirty="0" smtClean="0">
                <a:cs typeface="Tahoma"/>
              </a:rPr>
              <a:t>SETEMBRO </a:t>
            </a:r>
            <a:r>
              <a:rPr lang="pt-BR" sz="4400" b="1" spc="125" dirty="0">
                <a:cs typeface="Tahoma"/>
              </a:rPr>
              <a:t>DE 2024</a:t>
            </a:r>
            <a:r>
              <a:rPr lang="pt-BR" sz="4400" b="1" spc="100" dirty="0" smtClean="0">
                <a:cs typeface="Tahoma"/>
              </a:rPr>
              <a:t> </a:t>
            </a:r>
            <a:r>
              <a:rPr lang="pt-BR" sz="4400" b="1" spc="100" dirty="0">
                <a:cs typeface="Tahoma"/>
              </a:rPr>
              <a:t>- </a:t>
            </a:r>
            <a:r>
              <a:rPr lang="pt-BR" sz="4400" b="1" spc="200" dirty="0" smtClean="0">
                <a:cs typeface="Tahoma"/>
              </a:rPr>
              <a:t>BRASÍLIA /DF</a:t>
            </a:r>
            <a:endParaRPr lang="pt-BR" sz="4400" b="1" spc="160" dirty="0">
              <a:cs typeface="Tahoma"/>
            </a:endParaRPr>
          </a:p>
          <a:p>
            <a:endParaRPr lang="pt-BR" sz="4400" b="1" i="0" dirty="0">
              <a:effectLst/>
            </a:endParaRPr>
          </a:p>
          <a:p>
            <a:r>
              <a:rPr lang="pt-BR" sz="4400" b="1" i="0" dirty="0" smtClean="0">
                <a:effectLst/>
              </a:rPr>
              <a:t>NOVEMBRO</a:t>
            </a:r>
            <a:r>
              <a:rPr lang="pt-BR" sz="4400" b="1" spc="125" dirty="0">
                <a:cs typeface="Tahoma"/>
              </a:rPr>
              <a:t> DE 2024</a:t>
            </a:r>
            <a:r>
              <a:rPr lang="pt-BR" sz="4400" b="1" i="0" dirty="0" smtClean="0">
                <a:effectLst/>
              </a:rPr>
              <a:t> </a:t>
            </a:r>
            <a:r>
              <a:rPr lang="pt-BR" sz="4400" b="1" i="0" dirty="0">
                <a:effectLst/>
              </a:rPr>
              <a:t>– </a:t>
            </a:r>
            <a:r>
              <a:rPr lang="pt-BR" sz="4400" b="1" spc="200" dirty="0">
                <a:cs typeface="Tahoma"/>
              </a:rPr>
              <a:t>MANAUS /</a:t>
            </a:r>
            <a:r>
              <a:rPr lang="pt-BR" sz="4400" b="1" spc="200" dirty="0" smtClean="0">
                <a:cs typeface="Tahoma"/>
              </a:rPr>
              <a:t>AM </a:t>
            </a:r>
            <a:endParaRPr lang="pt-BR" sz="4400" b="1" dirty="0">
              <a:cs typeface="Tahoma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8F9E231-92BF-6E4A-CFB0-F9E806DBE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2886" y="61945"/>
            <a:ext cx="5799431" cy="249075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AD169C9A-AD0B-00AA-626E-F0B091D8A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1045" y="2696686"/>
            <a:ext cx="5864785" cy="35775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C63337E-D01B-33A2-0BE4-E2B2CEE3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9064" y="6504967"/>
            <a:ext cx="6082120" cy="35512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44B5B57-3098-8D42-147B-559FFFCEC546}"/>
              </a:ext>
            </a:extLst>
          </p:cNvPr>
          <p:cNvSpPr txBox="1"/>
          <p:nvPr/>
        </p:nvSpPr>
        <p:spPr>
          <a:xfrm>
            <a:off x="1143000" y="1104900"/>
            <a:ext cx="13868400" cy="6467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260350" algn="just">
              <a:lnSpc>
                <a:spcPts val="6340"/>
              </a:lnSpc>
            </a:pPr>
            <a:r>
              <a:rPr lang="pt-BR" sz="4000" b="1" spc="305" dirty="0">
                <a:cs typeface="Tahoma"/>
              </a:rPr>
              <a:t>AND </a:t>
            </a:r>
            <a:r>
              <a:rPr lang="pt-BR" sz="4000" b="1" spc="295" dirty="0">
                <a:cs typeface="Tahoma"/>
              </a:rPr>
              <a:t>TEM </a:t>
            </a:r>
            <a:r>
              <a:rPr lang="pt-BR" sz="4000" b="1" spc="180" dirty="0">
                <a:cs typeface="Tahoma"/>
              </a:rPr>
              <a:t>COMO </a:t>
            </a:r>
            <a:r>
              <a:rPr lang="pt-BR" sz="4000" b="1" spc="310" dirty="0">
                <a:cs typeface="Tahoma"/>
              </a:rPr>
              <a:t>MISSÃO </a:t>
            </a:r>
            <a:r>
              <a:rPr lang="pt-BR" sz="4000" b="1" spc="305" dirty="0">
                <a:cs typeface="Tahoma"/>
              </a:rPr>
              <a:t>POSICIONAR</a:t>
            </a:r>
            <a:r>
              <a:rPr lang="pt-BR" sz="4000" b="1" spc="305" dirty="0">
                <a:cs typeface="Arial"/>
              </a:rPr>
              <a:t>-</a:t>
            </a:r>
            <a:r>
              <a:rPr lang="pt-BR" sz="4000" b="1" spc="305" dirty="0">
                <a:cs typeface="Tahoma"/>
              </a:rPr>
              <a:t>SE </a:t>
            </a:r>
            <a:r>
              <a:rPr lang="pt-BR" sz="4000" b="1" spc="310" dirty="0">
                <a:cs typeface="Tahoma"/>
              </a:rPr>
              <a:t> </a:t>
            </a:r>
            <a:r>
              <a:rPr lang="pt-BR" sz="4000" b="1" spc="335" dirty="0">
                <a:cs typeface="Tahoma"/>
              </a:rPr>
              <a:t>ASSERTIVAMENTE</a:t>
            </a:r>
            <a:r>
              <a:rPr lang="pt-BR" sz="4000" b="1" spc="335" dirty="0">
                <a:cs typeface="Arial"/>
              </a:rPr>
              <a:t>, </a:t>
            </a:r>
            <a:r>
              <a:rPr lang="pt-BR" sz="4000" b="1" spc="190" dirty="0">
                <a:cs typeface="Tahoma"/>
              </a:rPr>
              <a:t>COM </a:t>
            </a:r>
            <a:r>
              <a:rPr lang="pt-BR" sz="4000" b="1" spc="254" dirty="0">
                <a:cs typeface="Tahoma"/>
              </a:rPr>
              <a:t>PROTAGONISMO </a:t>
            </a:r>
            <a:r>
              <a:rPr lang="pt-BR" sz="4000" b="1" spc="60" dirty="0">
                <a:cs typeface="Tahoma"/>
              </a:rPr>
              <a:t>E </a:t>
            </a:r>
            <a:r>
              <a:rPr lang="pt-BR" sz="4000" b="1" spc="260" dirty="0">
                <a:cs typeface="Tahoma"/>
              </a:rPr>
              <a:t>SINTONIA </a:t>
            </a:r>
            <a:r>
              <a:rPr lang="pt-BR" sz="4000" b="1" spc="325" dirty="0">
                <a:cs typeface="Tahoma"/>
              </a:rPr>
              <a:t>ENTRE </a:t>
            </a:r>
            <a:r>
              <a:rPr lang="pt-BR" sz="4000" b="1" spc="330" dirty="0">
                <a:cs typeface="Tahoma"/>
              </a:rPr>
              <a:t> </a:t>
            </a:r>
            <a:r>
              <a:rPr lang="pt-BR" sz="4000" b="1" spc="400" dirty="0">
                <a:cs typeface="Tahoma"/>
              </a:rPr>
              <a:t>OS </a:t>
            </a:r>
            <a:r>
              <a:rPr lang="pt-BR" sz="4000" b="1" spc="285" dirty="0">
                <a:cs typeface="Tahoma"/>
              </a:rPr>
              <a:t>DEPARTAMENTOS </a:t>
            </a:r>
            <a:r>
              <a:rPr lang="pt-BR" sz="4000" b="1" spc="120" dirty="0">
                <a:cs typeface="Tahoma"/>
              </a:rPr>
              <a:t>DE </a:t>
            </a:r>
            <a:r>
              <a:rPr lang="pt-BR" sz="4000" b="1" spc="395" dirty="0">
                <a:cs typeface="Tahoma"/>
              </a:rPr>
              <a:t>TRÂNSITO </a:t>
            </a:r>
            <a:r>
              <a:rPr lang="pt-BR" sz="4000" b="1" spc="365" dirty="0">
                <a:cs typeface="Tahoma"/>
              </a:rPr>
              <a:t>ESTADUAIS</a:t>
            </a:r>
            <a:r>
              <a:rPr lang="pt-BR" sz="4000" b="1" spc="365" dirty="0">
                <a:cs typeface="Arial"/>
              </a:rPr>
              <a:t>, </a:t>
            </a:r>
            <a:r>
              <a:rPr lang="pt-BR" sz="4000" b="1" spc="370" dirty="0">
                <a:cs typeface="Arial"/>
              </a:rPr>
              <a:t> </a:t>
            </a:r>
            <a:r>
              <a:rPr lang="pt-BR" sz="4000" b="1" spc="310" dirty="0">
                <a:cs typeface="Tahoma"/>
              </a:rPr>
              <a:t>CONTRIBUINDO </a:t>
            </a:r>
            <a:r>
              <a:rPr lang="pt-BR" sz="4000" b="1" spc="250" dirty="0">
                <a:cs typeface="Tahoma"/>
              </a:rPr>
              <a:t>PARA </a:t>
            </a:r>
            <a:r>
              <a:rPr lang="pt-BR" sz="4000" b="1" spc="380" dirty="0">
                <a:cs typeface="Tahoma"/>
              </a:rPr>
              <a:t>UMA </a:t>
            </a:r>
            <a:r>
              <a:rPr lang="pt-BR" sz="4000" b="1" spc="225" dirty="0">
                <a:cs typeface="Tahoma"/>
              </a:rPr>
              <a:t>POLÍTICA </a:t>
            </a:r>
            <a:r>
              <a:rPr lang="pt-BR" sz="4000" b="1" spc="280" dirty="0">
                <a:cs typeface="Tahoma"/>
              </a:rPr>
              <a:t>PÚBLICA </a:t>
            </a:r>
            <a:r>
              <a:rPr lang="pt-BR" sz="4000" b="1" spc="120" dirty="0">
                <a:cs typeface="Tahoma"/>
              </a:rPr>
              <a:t>DE </a:t>
            </a:r>
            <a:r>
              <a:rPr lang="pt-BR" sz="4000" b="1" spc="395" dirty="0">
                <a:cs typeface="Tahoma"/>
              </a:rPr>
              <a:t>TRÂNSITO </a:t>
            </a:r>
            <a:r>
              <a:rPr lang="pt-BR" sz="4000" b="1" spc="400" dirty="0">
                <a:cs typeface="Tahoma"/>
              </a:rPr>
              <a:t> </a:t>
            </a:r>
            <a:r>
              <a:rPr lang="pt-BR" sz="4000" b="1" spc="254" dirty="0">
                <a:cs typeface="Tahoma"/>
              </a:rPr>
              <a:t>EFETIVA </a:t>
            </a:r>
            <a:r>
              <a:rPr lang="pt-BR" sz="4000" b="1" spc="60" dirty="0">
                <a:cs typeface="Tahoma"/>
              </a:rPr>
              <a:t>E </a:t>
            </a:r>
            <a:r>
              <a:rPr lang="pt-BR" sz="4000" b="1" spc="260" dirty="0">
                <a:cs typeface="Tahoma"/>
              </a:rPr>
              <a:t>INOVADORA</a:t>
            </a:r>
            <a:r>
              <a:rPr lang="pt-BR" sz="4000" b="1" spc="260" dirty="0">
                <a:cs typeface="Arial"/>
              </a:rPr>
              <a:t>, </a:t>
            </a:r>
            <a:r>
              <a:rPr lang="pt-BR" sz="4000" b="1" spc="45" dirty="0">
                <a:cs typeface="Tahoma"/>
              </a:rPr>
              <a:t>A </a:t>
            </a:r>
            <a:r>
              <a:rPr lang="pt-BR" sz="4000" b="1" spc="175" dirty="0">
                <a:cs typeface="Tahoma"/>
              </a:rPr>
              <a:t>FIM </a:t>
            </a:r>
            <a:r>
              <a:rPr lang="pt-BR" sz="4000" b="1" spc="120" dirty="0">
                <a:cs typeface="Tahoma"/>
              </a:rPr>
              <a:t>DE </a:t>
            </a:r>
            <a:r>
              <a:rPr lang="pt-BR" sz="4000" b="1" spc="300" dirty="0">
                <a:cs typeface="Tahoma"/>
              </a:rPr>
              <a:t>GARANTIR </a:t>
            </a:r>
            <a:r>
              <a:rPr lang="pt-BR" sz="4000" b="1" spc="45" dirty="0">
                <a:cs typeface="Tahoma"/>
              </a:rPr>
              <a:t>A </a:t>
            </a:r>
            <a:r>
              <a:rPr lang="pt-BR" sz="4000" b="1" spc="270" dirty="0">
                <a:cs typeface="Tahoma"/>
              </a:rPr>
              <a:t>CONSECUÇÃO </a:t>
            </a:r>
            <a:r>
              <a:rPr lang="pt-BR" sz="4000" b="1" spc="275" dirty="0">
                <a:cs typeface="Tahoma"/>
              </a:rPr>
              <a:t> </a:t>
            </a:r>
            <a:r>
              <a:rPr lang="pt-BR" sz="4000" b="1" spc="290" dirty="0">
                <a:cs typeface="Tahoma"/>
              </a:rPr>
              <a:t>DAS</a:t>
            </a:r>
            <a:r>
              <a:rPr lang="pt-BR" sz="4000" b="1" spc="140" dirty="0">
                <a:cs typeface="Tahoma"/>
              </a:rPr>
              <a:t> </a:t>
            </a:r>
            <a:r>
              <a:rPr lang="pt-BR" sz="4000" b="1" spc="430" dirty="0">
                <a:cs typeface="Tahoma"/>
              </a:rPr>
              <a:t>DIRETRIZES</a:t>
            </a:r>
            <a:r>
              <a:rPr lang="pt-BR" sz="4000" b="1" spc="140" dirty="0">
                <a:cs typeface="Tahoma"/>
              </a:rPr>
              <a:t> </a:t>
            </a:r>
            <a:r>
              <a:rPr lang="pt-BR" sz="4000" b="1" spc="165" dirty="0">
                <a:cs typeface="Tahoma"/>
              </a:rPr>
              <a:t>DO</a:t>
            </a:r>
            <a:r>
              <a:rPr lang="pt-BR" sz="4000" b="1" spc="-280" dirty="0">
                <a:cs typeface="Tahoma"/>
              </a:rPr>
              <a:t> </a:t>
            </a:r>
            <a:r>
              <a:rPr lang="pt-BR" sz="4000" b="1" spc="260" dirty="0">
                <a:cs typeface="Tahoma"/>
              </a:rPr>
              <a:t>SISTEMA</a:t>
            </a:r>
            <a:r>
              <a:rPr lang="pt-BR" sz="4000" b="1" spc="-280" dirty="0">
                <a:cs typeface="Tahoma"/>
              </a:rPr>
              <a:t> </a:t>
            </a:r>
            <a:r>
              <a:rPr lang="pt-BR" sz="4000" b="1" spc="170" dirty="0">
                <a:cs typeface="Tahoma"/>
              </a:rPr>
              <a:t>NACIONAL</a:t>
            </a:r>
            <a:r>
              <a:rPr lang="pt-BR" sz="4000" b="1" spc="-280" dirty="0">
                <a:cs typeface="Tahoma"/>
              </a:rPr>
              <a:t> </a:t>
            </a:r>
            <a:r>
              <a:rPr lang="pt-BR" sz="4000" b="1" spc="120" dirty="0">
                <a:cs typeface="Tahoma"/>
              </a:rPr>
              <a:t>DE</a:t>
            </a:r>
            <a:r>
              <a:rPr lang="pt-BR" sz="4000" b="1" spc="-275" dirty="0">
                <a:cs typeface="Tahoma"/>
              </a:rPr>
              <a:t> </a:t>
            </a:r>
            <a:r>
              <a:rPr lang="pt-BR" sz="4000" b="1" spc="330" dirty="0">
                <a:cs typeface="Tahoma"/>
              </a:rPr>
              <a:t>TRÂNSITO</a:t>
            </a:r>
            <a:r>
              <a:rPr lang="pt-BR" sz="4000" b="1" spc="-280" dirty="0">
                <a:cs typeface="Tahoma"/>
              </a:rPr>
              <a:t> </a:t>
            </a:r>
            <a:r>
              <a:rPr lang="pt-BR" sz="4000" b="1" spc="120" dirty="0">
                <a:cs typeface="Arial"/>
              </a:rPr>
              <a:t>(</a:t>
            </a:r>
            <a:r>
              <a:rPr lang="pt-BR" sz="4000" b="1" spc="120" dirty="0">
                <a:cs typeface="Tahoma"/>
              </a:rPr>
              <a:t>SNT</a:t>
            </a:r>
            <a:r>
              <a:rPr lang="pt-BR" sz="4000" b="1" spc="120" dirty="0">
                <a:cs typeface="Arial"/>
              </a:rPr>
              <a:t>).</a:t>
            </a:r>
            <a:endParaRPr lang="pt-BR" sz="4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11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8D2986-8F03-E775-B833-6764CF71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18" y="647700"/>
            <a:ext cx="15087600" cy="4114800"/>
          </a:xfrm>
        </p:spPr>
        <p:txBody>
          <a:bodyPr>
            <a:norm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6000" b="1" spc="190" dirty="0">
                <a:solidFill>
                  <a:srgbClr val="0070C0"/>
                </a:solidFill>
                <a:latin typeface="+mn-lt"/>
              </a:rPr>
              <a:t>ENCONTRO</a:t>
            </a:r>
            <a:r>
              <a:rPr lang="pt-BR" sz="6000" b="1" spc="-490" dirty="0">
                <a:solidFill>
                  <a:srgbClr val="0070C0"/>
                </a:solidFill>
                <a:latin typeface="+mn-lt"/>
              </a:rPr>
              <a:t> </a:t>
            </a:r>
            <a:r>
              <a:rPr lang="pt-BR" sz="6000" b="1" spc="235" dirty="0">
                <a:solidFill>
                  <a:srgbClr val="0070C0"/>
                </a:solidFill>
                <a:latin typeface="+mn-lt"/>
              </a:rPr>
              <a:t>NACIONAL</a:t>
            </a:r>
            <a:r>
              <a:rPr lang="pt-BR" sz="6000" b="1" spc="-484" dirty="0">
                <a:solidFill>
                  <a:srgbClr val="0070C0"/>
                </a:solidFill>
                <a:latin typeface="+mn-lt"/>
              </a:rPr>
              <a:t> </a:t>
            </a:r>
            <a:r>
              <a:rPr lang="pt-BR" sz="6000" b="1" spc="315" dirty="0">
                <a:solidFill>
                  <a:srgbClr val="0070C0"/>
                </a:solidFill>
                <a:latin typeface="+mn-lt"/>
              </a:rPr>
              <a:t>DOS</a:t>
            </a:r>
            <a:r>
              <a:rPr lang="pt-BR" sz="6000" b="1" spc="-490" dirty="0">
                <a:solidFill>
                  <a:srgbClr val="0070C0"/>
                </a:solidFill>
                <a:latin typeface="+mn-lt"/>
              </a:rPr>
              <a:t> </a:t>
            </a:r>
            <a:r>
              <a:rPr lang="pt-BR" sz="6000" b="1" spc="285" dirty="0">
                <a:solidFill>
                  <a:srgbClr val="0070C0"/>
                </a:solidFill>
                <a:latin typeface="+mn-lt"/>
              </a:rPr>
              <a:t>DETRANS</a:t>
            </a:r>
            <a:r>
              <a:rPr lang="pt-BR" sz="88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pt-BR" sz="8800" b="1" dirty="0">
                <a:solidFill>
                  <a:srgbClr val="0070C0"/>
                </a:solidFill>
                <a:latin typeface="+mn-lt"/>
              </a:rPr>
            </a:br>
            <a:r>
              <a:rPr lang="pt-BR" b="1" dirty="0">
                <a:solidFill>
                  <a:srgbClr val="0070C0"/>
                </a:solidFill>
                <a:latin typeface="+mn-lt"/>
                <a:cs typeface="Arial"/>
              </a:rPr>
              <a:t>TECNOLOGIAS,</a:t>
            </a:r>
            <a:r>
              <a:rPr lang="pt-BR" b="1" spc="5" dirty="0">
                <a:solidFill>
                  <a:srgbClr val="0070C0"/>
                </a:solidFill>
                <a:latin typeface="+mn-lt"/>
                <a:cs typeface="Arial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+mn-lt"/>
                <a:cs typeface="Arial"/>
              </a:rPr>
              <a:t>SOLUÇÕES</a:t>
            </a:r>
            <a:r>
              <a:rPr lang="pt-BR" b="1" spc="10" dirty="0">
                <a:solidFill>
                  <a:srgbClr val="0070C0"/>
                </a:solidFill>
                <a:latin typeface="+mn-lt"/>
                <a:cs typeface="Arial"/>
              </a:rPr>
              <a:t> </a:t>
            </a:r>
            <a:r>
              <a:rPr lang="pt-BR" b="1" spc="5" dirty="0">
                <a:solidFill>
                  <a:srgbClr val="0070C0"/>
                </a:solidFill>
                <a:latin typeface="+mn-lt"/>
                <a:cs typeface="Arial"/>
              </a:rPr>
              <a:t>E </a:t>
            </a:r>
            <a:r>
              <a:rPr lang="pt-BR" b="1" dirty="0">
                <a:solidFill>
                  <a:srgbClr val="0070C0"/>
                </a:solidFill>
                <a:latin typeface="+mn-lt"/>
                <a:cs typeface="Arial"/>
              </a:rPr>
              <a:t>MELHORIAS</a:t>
            </a:r>
            <a:r>
              <a:rPr lang="pt-BR" b="1" spc="10" dirty="0">
                <a:solidFill>
                  <a:srgbClr val="0070C0"/>
                </a:solidFill>
                <a:latin typeface="+mn-lt"/>
                <a:cs typeface="Arial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+mn-lt"/>
                <a:cs typeface="Arial"/>
              </a:rPr>
              <a:t>PARA</a:t>
            </a:r>
            <a:r>
              <a:rPr lang="pt-BR" b="1" spc="10" dirty="0">
                <a:solidFill>
                  <a:srgbClr val="0070C0"/>
                </a:solidFill>
                <a:latin typeface="+mn-lt"/>
                <a:cs typeface="Arial"/>
              </a:rPr>
              <a:t> </a:t>
            </a:r>
            <a:r>
              <a:rPr lang="pt-BR" b="1" spc="5" dirty="0">
                <a:solidFill>
                  <a:srgbClr val="0070C0"/>
                </a:solidFill>
                <a:latin typeface="+mn-lt"/>
                <a:cs typeface="Arial"/>
              </a:rPr>
              <a:t>O </a:t>
            </a:r>
            <a:r>
              <a:rPr lang="pt-BR" b="1" dirty="0">
                <a:solidFill>
                  <a:srgbClr val="0070C0"/>
                </a:solidFill>
                <a:latin typeface="+mn-lt"/>
                <a:cs typeface="Arial"/>
              </a:rPr>
              <a:t>SETOR</a:t>
            </a:r>
            <a:r>
              <a:rPr lang="pt-BR" b="1" spc="10" dirty="0">
                <a:solidFill>
                  <a:srgbClr val="0070C0"/>
                </a:solidFill>
                <a:latin typeface="+mn-lt"/>
                <a:cs typeface="Arial"/>
              </a:rPr>
              <a:t> </a:t>
            </a:r>
            <a:r>
              <a:rPr lang="pt-BR" b="1" spc="5" dirty="0">
                <a:solidFill>
                  <a:srgbClr val="0070C0"/>
                </a:solidFill>
                <a:latin typeface="+mn-lt"/>
                <a:cs typeface="Arial"/>
              </a:rPr>
              <a:t>DO</a:t>
            </a:r>
            <a:r>
              <a:rPr lang="pt-BR" b="1" spc="10" dirty="0">
                <a:solidFill>
                  <a:srgbClr val="0070C0"/>
                </a:solidFill>
                <a:latin typeface="+mn-lt"/>
                <a:cs typeface="Arial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+mn-lt"/>
                <a:cs typeface="Arial"/>
              </a:rPr>
              <a:t>TRÂNSITO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67A0F89-85B0-C5F4-64F1-ABFB62F8986C}"/>
              </a:ext>
            </a:extLst>
          </p:cNvPr>
          <p:cNvSpPr/>
          <p:nvPr/>
        </p:nvSpPr>
        <p:spPr>
          <a:xfrm>
            <a:off x="1371600" y="5676900"/>
            <a:ext cx="4419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POLÍTICAS PÚBLICAS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2CFE15DA-2862-D4D1-8B7D-22B2F212D1FF}"/>
              </a:ext>
            </a:extLst>
          </p:cNvPr>
          <p:cNvSpPr/>
          <p:nvPr/>
        </p:nvSpPr>
        <p:spPr>
          <a:xfrm>
            <a:off x="6627018" y="5676900"/>
            <a:ext cx="4269582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TECNOLOGIAS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F3D763B-C387-1E23-1D4B-E9E5D2FB1B20}"/>
              </a:ext>
            </a:extLst>
          </p:cNvPr>
          <p:cNvSpPr/>
          <p:nvPr/>
        </p:nvSpPr>
        <p:spPr>
          <a:xfrm>
            <a:off x="11521916" y="5799747"/>
            <a:ext cx="3738564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TENDÊNCIAS</a:t>
            </a:r>
            <a:r>
              <a:rPr lang="pt-BR" sz="3200" b="1" dirty="0"/>
              <a:t> </a:t>
            </a: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DDC50ECE-C73B-BB21-A2DD-33CC76F6C0C6}"/>
              </a:ext>
            </a:extLst>
          </p:cNvPr>
          <p:cNvSpPr/>
          <p:nvPr/>
        </p:nvSpPr>
        <p:spPr>
          <a:xfrm>
            <a:off x="3200400" y="4839629"/>
            <a:ext cx="914400" cy="913471"/>
          </a:xfrm>
          <a:prstGeom prst="ellipse">
            <a:avLst/>
          </a:prstGeom>
          <a:solidFill>
            <a:srgbClr val="5F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5A2457CB-B646-D3DD-8F1D-85DFBB50D0E8}"/>
              </a:ext>
            </a:extLst>
          </p:cNvPr>
          <p:cNvSpPr/>
          <p:nvPr/>
        </p:nvSpPr>
        <p:spPr>
          <a:xfrm>
            <a:off x="8524399" y="48396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5EC72CB1-6DBE-E0AB-C8A0-D217570CD2DE}"/>
              </a:ext>
            </a:extLst>
          </p:cNvPr>
          <p:cNvSpPr/>
          <p:nvPr/>
        </p:nvSpPr>
        <p:spPr>
          <a:xfrm>
            <a:off x="7990999" y="4907649"/>
            <a:ext cx="914400" cy="9134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28710E7C-A18F-C323-FE4F-1F840144B659}"/>
              </a:ext>
            </a:extLst>
          </p:cNvPr>
          <p:cNvSpPr/>
          <p:nvPr/>
        </p:nvSpPr>
        <p:spPr>
          <a:xfrm>
            <a:off x="13096399" y="4907649"/>
            <a:ext cx="914400" cy="9134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536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B5A78CA-5F5F-C9E4-5832-6BAD72BD940B}"/>
              </a:ext>
            </a:extLst>
          </p:cNvPr>
          <p:cNvSpPr txBox="1"/>
          <p:nvPr/>
        </p:nvSpPr>
        <p:spPr>
          <a:xfrm>
            <a:off x="8697951" y="1257300"/>
            <a:ext cx="677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E985EDB-FCFD-C493-C54B-9866836248A8}"/>
              </a:ext>
            </a:extLst>
          </p:cNvPr>
          <p:cNvSpPr/>
          <p:nvPr/>
        </p:nvSpPr>
        <p:spPr>
          <a:xfrm>
            <a:off x="381000" y="571500"/>
            <a:ext cx="5943600" cy="293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OPORTUNIDADE DE MARKETPLACE, NOVOS LEADS, 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FORTALECER CONEXÕES &amp; NETWORKING</a:t>
            </a:r>
            <a:endParaRPr lang="pt-BR" sz="2800" b="1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330C9D0B-E44B-3B74-9508-740A12015888}"/>
              </a:ext>
            </a:extLst>
          </p:cNvPr>
          <p:cNvSpPr/>
          <p:nvPr/>
        </p:nvSpPr>
        <p:spPr>
          <a:xfrm>
            <a:off x="11394688" y="571499"/>
            <a:ext cx="6127594" cy="2818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b="1" dirty="0"/>
              <a:t>CONQUISTE NOVOS PARCEIROS E ACELERE SEUS NEGÓCIOS </a:t>
            </a:r>
          </a:p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AB49FD23-2701-83A2-568A-EC9F356F1AC3}"/>
              </a:ext>
            </a:extLst>
          </p:cNvPr>
          <p:cNvSpPr/>
          <p:nvPr/>
        </p:nvSpPr>
        <p:spPr>
          <a:xfrm>
            <a:off x="9140283" y="6979707"/>
            <a:ext cx="5867400" cy="273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b="1" dirty="0"/>
              <a:t>VISIBILIDADE DE SUA EMPRESA  </a:t>
            </a:r>
          </a:p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D0D062FB-1B37-C6E5-8758-7E680DA53370}"/>
              </a:ext>
            </a:extLst>
          </p:cNvPr>
          <p:cNvSpPr/>
          <p:nvPr/>
        </p:nvSpPr>
        <p:spPr>
          <a:xfrm>
            <a:off x="838200" y="7130725"/>
            <a:ext cx="5943600" cy="255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tx1"/>
                </a:solidFill>
              </a:rPr>
              <a:t>AMPLIE O ALCANCE DE SUA MENSAGEM </a:t>
            </a:r>
          </a:p>
          <a:p>
            <a:pPr algn="ctr"/>
            <a:endParaRPr lang="pt-BR" dirty="0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9C9579D1-8C7F-538E-348B-110B2D31F9CA}"/>
              </a:ext>
            </a:extLst>
          </p:cNvPr>
          <p:cNvSpPr/>
          <p:nvPr/>
        </p:nvSpPr>
        <p:spPr>
          <a:xfrm>
            <a:off x="6369205" y="3389971"/>
            <a:ext cx="5025483" cy="3208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CONECTE SUA MARCA </a:t>
            </a:r>
          </a:p>
        </p:txBody>
      </p:sp>
    </p:spTree>
    <p:extLst>
      <p:ext uri="{BB962C8B-B14F-4D97-AF65-F5344CB8AC3E}">
        <p14:creationId xmlns:p14="http://schemas.microsoft.com/office/powerpoint/2010/main" val="142759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B5A78CA-5F5F-C9E4-5832-6BAD72BD940B}"/>
              </a:ext>
            </a:extLst>
          </p:cNvPr>
          <p:cNvSpPr txBox="1"/>
          <p:nvPr/>
        </p:nvSpPr>
        <p:spPr>
          <a:xfrm>
            <a:off x="8697951" y="1257300"/>
            <a:ext cx="677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E985EDB-FCFD-C493-C54B-9866836248A8}"/>
              </a:ext>
            </a:extLst>
          </p:cNvPr>
          <p:cNvSpPr/>
          <p:nvPr/>
        </p:nvSpPr>
        <p:spPr>
          <a:xfrm>
            <a:off x="381000" y="571500"/>
            <a:ext cx="5943600" cy="293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PALESTRAS</a:t>
            </a:r>
            <a:endParaRPr lang="pt-BR" sz="3200" b="1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330C9D0B-E44B-3B74-9508-740A12015888}"/>
              </a:ext>
            </a:extLst>
          </p:cNvPr>
          <p:cNvSpPr/>
          <p:nvPr/>
        </p:nvSpPr>
        <p:spPr>
          <a:xfrm>
            <a:off x="11394688" y="571499"/>
            <a:ext cx="6127594" cy="2818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b="1" dirty="0"/>
              <a:t>DEBATES RELEVANTES PARA O SETOR</a:t>
            </a:r>
          </a:p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AB49FD23-2701-83A2-568A-EC9F356F1AC3}"/>
              </a:ext>
            </a:extLst>
          </p:cNvPr>
          <p:cNvSpPr/>
          <p:nvPr/>
        </p:nvSpPr>
        <p:spPr>
          <a:xfrm>
            <a:off x="11400131" y="7060053"/>
            <a:ext cx="5867400" cy="273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MESAS REDONDAS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="" xmlns:a16="http://schemas.microsoft.com/office/drawing/2014/main" id="{D0D062FB-1B37-C6E5-8758-7E680DA53370}"/>
              </a:ext>
            </a:extLst>
          </p:cNvPr>
          <p:cNvSpPr/>
          <p:nvPr/>
        </p:nvSpPr>
        <p:spPr>
          <a:xfrm>
            <a:off x="533400" y="7152754"/>
            <a:ext cx="5943600" cy="255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FÓRUNS TÉCNICOS 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9C9579D1-8C7F-538E-348B-110B2D31F9CA}"/>
              </a:ext>
            </a:extLst>
          </p:cNvPr>
          <p:cNvSpPr/>
          <p:nvPr/>
        </p:nvSpPr>
        <p:spPr>
          <a:xfrm>
            <a:off x="5040351" y="3630754"/>
            <a:ext cx="7315199" cy="3208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PROGRAMAÇÃO </a:t>
            </a:r>
          </a:p>
        </p:txBody>
      </p:sp>
    </p:spTree>
    <p:extLst>
      <p:ext uri="{BB962C8B-B14F-4D97-AF65-F5344CB8AC3E}">
        <p14:creationId xmlns:p14="http://schemas.microsoft.com/office/powerpoint/2010/main" val="333210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B5A78CA-5F5F-C9E4-5832-6BAD72BD940B}"/>
              </a:ext>
            </a:extLst>
          </p:cNvPr>
          <p:cNvSpPr txBox="1"/>
          <p:nvPr/>
        </p:nvSpPr>
        <p:spPr>
          <a:xfrm>
            <a:off x="8697951" y="1257300"/>
            <a:ext cx="677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endParaRPr lang="pt-BR" dirty="0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9C9579D1-8C7F-538E-348B-110B2D31F9CA}"/>
              </a:ext>
            </a:extLst>
          </p:cNvPr>
          <p:cNvSpPr/>
          <p:nvPr/>
        </p:nvSpPr>
        <p:spPr>
          <a:xfrm>
            <a:off x="1356732" y="1028700"/>
            <a:ext cx="7315199" cy="3208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EVENTOS REALIZADOS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289028F-A33B-C15E-53AE-B8EC3E76C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527" y="6757652"/>
            <a:ext cx="6796569" cy="265304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E1DD855F-8243-12B4-CAEE-515227C9F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8" y="5524500"/>
            <a:ext cx="8310289" cy="38861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034F904-876A-31E4-CCCA-05BCEAD97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943" y="585405"/>
            <a:ext cx="7041153" cy="52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7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0" y="342900"/>
            <a:ext cx="12001500" cy="190500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38200" y="1257300"/>
            <a:ext cx="16306800" cy="943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4800" b="1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Obtenha o máximo de reconhecimento para sua marca </a:t>
            </a:r>
            <a:r>
              <a:rPr lang="pt-BR" sz="4400" b="1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4400" dirty="0"/>
              <a:t>Visibilidade no maior evento do setor.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4400" dirty="0"/>
              <a:t>Público especializado.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pt-BR" sz="4400" dirty="0"/>
              <a:t>Conquiste novos parceiros e acelere seus negócios. </a:t>
            </a:r>
            <a:endParaRPr lang="pt-BR" sz="4400" b="1" kern="1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pt-BR" sz="4400" dirty="0">
                <a:effectLst/>
                <a:latin typeface="+mj-lt"/>
                <a:ea typeface="Times New Roman" panose="02020603050405020304" pitchFamily="18" charset="0"/>
              </a:rPr>
              <a:t>Fale com um público-alvo direcionado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pt-BR" sz="4400" dirty="0">
                <a:effectLst/>
                <a:latin typeface="+mj-lt"/>
                <a:ea typeface="Times New Roman" panose="02020603050405020304" pitchFamily="18" charset="0"/>
              </a:rPr>
              <a:t>Aproveite os benefícios de rede de alto nível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pt-BR" sz="4400" dirty="0">
                <a:effectLst/>
                <a:latin typeface="+mj-lt"/>
                <a:ea typeface="Times New Roman" panose="02020603050405020304" pitchFamily="18" charset="0"/>
              </a:rPr>
              <a:t>Obtenha visibilidade premium para sua marca</a:t>
            </a:r>
          </a:p>
          <a:p>
            <a:pPr lvl="0"/>
            <a:endParaRPr lang="pt-BR" sz="4400" dirty="0"/>
          </a:p>
          <a:p>
            <a:endParaRPr lang="pt-BR" sz="2800" dirty="0"/>
          </a:p>
          <a:p>
            <a:endParaRPr lang="pt-BR" sz="28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367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37B3F362-18D4-88F5-5739-F47DA9B0E9FD}"/>
              </a:ext>
            </a:extLst>
          </p:cNvPr>
          <p:cNvSpPr txBox="1"/>
          <p:nvPr/>
        </p:nvSpPr>
        <p:spPr>
          <a:xfrm>
            <a:off x="2057400" y="1104900"/>
            <a:ext cx="1341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</a:rPr>
              <a:t>COTAS DE PATROCÍNIO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4144705-C5F0-3218-F242-3EB4129E7414}"/>
              </a:ext>
            </a:extLst>
          </p:cNvPr>
          <p:cNvSpPr txBox="1"/>
          <p:nvPr/>
        </p:nvSpPr>
        <p:spPr>
          <a:xfrm>
            <a:off x="838201" y="2055179"/>
            <a:ext cx="169164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900"/>
              </a:spcBef>
              <a:tabLst>
                <a:tab pos="1234440" algn="l"/>
                <a:tab pos="2160270" algn="l"/>
                <a:tab pos="2639695" algn="l"/>
              </a:tabLst>
            </a:pPr>
            <a:r>
              <a:rPr lang="pt-BR" sz="3600" b="1" spc="190" dirty="0">
                <a:cs typeface="Arial"/>
              </a:rPr>
              <a:t>Cotas </a:t>
            </a:r>
            <a:r>
              <a:rPr lang="pt-BR" sz="3600" b="1" spc="125" dirty="0">
                <a:cs typeface="Arial"/>
              </a:rPr>
              <a:t>de	</a:t>
            </a:r>
            <a:r>
              <a:rPr lang="pt-BR" sz="3600" b="1" spc="210" dirty="0">
                <a:cs typeface="Arial"/>
              </a:rPr>
              <a:t>patrocínio</a:t>
            </a:r>
            <a:r>
              <a:rPr lang="pt-BR" sz="3600" b="1" dirty="0">
                <a:cs typeface="Arial"/>
              </a:rPr>
              <a:t> </a:t>
            </a:r>
            <a:r>
              <a:rPr lang="pt-BR" sz="3600" b="1" spc="215" dirty="0">
                <a:cs typeface="Arial"/>
              </a:rPr>
              <a:t>constituem-</a:t>
            </a:r>
            <a:r>
              <a:rPr lang="pt-BR" sz="3600" b="1" spc="-390" dirty="0">
                <a:cs typeface="Arial"/>
              </a:rPr>
              <a:t> </a:t>
            </a:r>
            <a:r>
              <a:rPr lang="pt-BR" sz="3600" b="1" spc="125" dirty="0">
                <a:cs typeface="Arial"/>
              </a:rPr>
              <a:t>se	na	</a:t>
            </a:r>
            <a:r>
              <a:rPr lang="pt-BR" sz="3600" b="1" spc="215" dirty="0">
                <a:cs typeface="Arial"/>
              </a:rPr>
              <a:t>oportunidade </a:t>
            </a:r>
            <a:r>
              <a:rPr lang="pt-BR" sz="3600" b="1" spc="235" dirty="0">
                <a:cs typeface="Arial"/>
              </a:rPr>
              <a:t>d</a:t>
            </a:r>
            <a:r>
              <a:rPr lang="pt-BR" sz="3600" b="1" spc="15" dirty="0">
                <a:cs typeface="Arial"/>
              </a:rPr>
              <a:t>e </a:t>
            </a:r>
            <a:r>
              <a:rPr lang="pt-BR" sz="3600" b="1" spc="235" dirty="0">
                <a:cs typeface="Arial"/>
              </a:rPr>
              <a:t>discutir </a:t>
            </a:r>
            <a:r>
              <a:rPr lang="pt-BR" sz="3600" b="1" spc="190" dirty="0">
                <a:cs typeface="Arial"/>
              </a:rPr>
              <a:t>temas	</a:t>
            </a:r>
            <a:r>
              <a:rPr lang="pt-BR" sz="3600" b="1" spc="15" dirty="0">
                <a:cs typeface="Arial"/>
              </a:rPr>
              <a:t>e	</a:t>
            </a:r>
            <a:r>
              <a:rPr lang="pt-BR" sz="3600" b="1" spc="204" dirty="0">
                <a:cs typeface="Arial"/>
              </a:rPr>
              <a:t>serviços 	</a:t>
            </a:r>
            <a:r>
              <a:rPr lang="pt-BR" sz="3600" b="1" spc="210" dirty="0">
                <a:cs typeface="Arial"/>
              </a:rPr>
              <a:t>relevantes </a:t>
            </a:r>
            <a:r>
              <a:rPr lang="pt-BR" sz="3600" b="1" spc="160" dirty="0">
                <a:cs typeface="Arial"/>
              </a:rPr>
              <a:t>aos </a:t>
            </a:r>
            <a:r>
              <a:rPr lang="pt-BR" sz="3600" b="1" spc="210" dirty="0">
                <a:cs typeface="Arial"/>
              </a:rPr>
              <a:t>DETRANs.</a:t>
            </a:r>
          </a:p>
          <a:p>
            <a:pPr marL="12700">
              <a:lnSpc>
                <a:spcPct val="150000"/>
              </a:lnSpc>
              <a:spcBef>
                <a:spcPts val="900"/>
              </a:spcBef>
              <a:tabLst>
                <a:tab pos="1234440" algn="l"/>
                <a:tab pos="2160270" algn="l"/>
                <a:tab pos="2639695" algn="l"/>
              </a:tabLst>
            </a:pPr>
            <a:r>
              <a:rPr lang="pt-BR" sz="3600" b="1" dirty="0" smtClean="0"/>
              <a:t>ADESÃO ANUAL NAS COTAS DE PATROCÍNIO TERÃO DESCONTO DE 10%</a:t>
            </a:r>
            <a:endParaRPr lang="pt-BR" sz="3600" b="1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1EBF952A-85FC-DA17-3653-7F4D2F44F6BB}"/>
              </a:ext>
            </a:extLst>
          </p:cNvPr>
          <p:cNvSpPr/>
          <p:nvPr/>
        </p:nvSpPr>
        <p:spPr>
          <a:xfrm>
            <a:off x="5027340" y="5921002"/>
            <a:ext cx="3124198" cy="279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COTA OURO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</a:rPr>
              <a:t>R$ 70.000,00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EE5624CA-0E59-2A53-020C-F03F886B5034}"/>
              </a:ext>
            </a:extLst>
          </p:cNvPr>
          <p:cNvSpPr/>
          <p:nvPr/>
        </p:nvSpPr>
        <p:spPr>
          <a:xfrm>
            <a:off x="9372603" y="5948824"/>
            <a:ext cx="3124198" cy="288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COTA PRATA</a:t>
            </a:r>
          </a:p>
          <a:p>
            <a:pPr algn="ctr"/>
            <a:r>
              <a:rPr lang="pt-BR" sz="3600" b="1" dirty="0"/>
              <a:t> </a:t>
            </a:r>
          </a:p>
          <a:p>
            <a:pPr algn="ctr"/>
            <a:r>
              <a:rPr lang="pt-BR" sz="3600" b="1" dirty="0"/>
              <a:t>R$ 45.000,00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614A8A98-0533-C399-459F-4A290C5FA3C7}"/>
              </a:ext>
            </a:extLst>
          </p:cNvPr>
          <p:cNvSpPr/>
          <p:nvPr/>
        </p:nvSpPr>
        <p:spPr>
          <a:xfrm>
            <a:off x="13639800" y="5947895"/>
            <a:ext cx="3657600" cy="288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COTA EXPOSITOR</a:t>
            </a:r>
          </a:p>
          <a:p>
            <a:pPr algn="ctr"/>
            <a:r>
              <a:rPr lang="pt-BR" sz="3600" b="1" dirty="0"/>
              <a:t> </a:t>
            </a:r>
          </a:p>
          <a:p>
            <a:pPr algn="ctr"/>
            <a:r>
              <a:rPr lang="pt-BR" sz="3600" b="1" dirty="0"/>
              <a:t>R$ 25.000,00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B5D8EBD-FB1A-6934-AACD-B81608B78D37}"/>
              </a:ext>
            </a:extLst>
          </p:cNvPr>
          <p:cNvSpPr txBox="1"/>
          <p:nvPr/>
        </p:nvSpPr>
        <p:spPr>
          <a:xfrm>
            <a:off x="533399" y="5921002"/>
            <a:ext cx="281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F03F1F91-7B45-99BB-E0EF-C5D02A2466A8}"/>
              </a:ext>
            </a:extLst>
          </p:cNvPr>
          <p:cNvSpPr/>
          <p:nvPr/>
        </p:nvSpPr>
        <p:spPr>
          <a:xfrm>
            <a:off x="503662" y="5919088"/>
            <a:ext cx="3382538" cy="279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COTA DIAMANTE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</a:rPr>
              <a:t>R$ 100.000,00</a:t>
            </a:r>
          </a:p>
        </p:txBody>
      </p:sp>
    </p:spTree>
    <p:extLst>
      <p:ext uri="{BB962C8B-B14F-4D97-AF65-F5344CB8AC3E}">
        <p14:creationId xmlns:p14="http://schemas.microsoft.com/office/powerpoint/2010/main" val="4147362375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6891</TotalTime>
  <Words>500</Words>
  <Application>Microsoft Office PowerPoint</Application>
  <PresentationFormat>Personalizar</PresentationFormat>
  <Paragraphs>123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Tahoma</vt:lpstr>
      <vt:lpstr>Times New Roman</vt:lpstr>
      <vt:lpstr>Trebuchet MS</vt:lpstr>
      <vt:lpstr>Wingdings 3</vt:lpstr>
      <vt:lpstr>Fatia</vt:lpstr>
      <vt:lpstr>Apresentação do PowerPoint</vt:lpstr>
      <vt:lpstr>ENCONTRO NACIONAL  DOS DETRANS </vt:lpstr>
      <vt:lpstr>Apresentação do PowerPoint</vt:lpstr>
      <vt:lpstr>ENCONTRO NACIONAL DOS DETRANS TECNOLOGIAS, SOLUÇÕES E MELHORIAS PARA O SETOR DO TRÂNSITO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COTA DIAMANTE  </vt:lpstr>
      <vt:lpstr>COTA  OURO  </vt:lpstr>
      <vt:lpstr>COTA PRATA  </vt:lpstr>
      <vt:lpstr>COTA EXPOSITOR 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69º ENCONTRO NACIONAL DOS DETRANS</dc:title>
  <dc:creator>Cissa Pires</dc:creator>
  <cp:keywords>DAEeWyg_Sgk,BACY3OU2YjI</cp:keywords>
  <cp:lastModifiedBy>Administrativo</cp:lastModifiedBy>
  <cp:revision>53</cp:revision>
  <dcterms:created xsi:type="dcterms:W3CDTF">2021-08-11T19:29:31Z</dcterms:created>
  <dcterms:modified xsi:type="dcterms:W3CDTF">2024-06-27T19:22:09Z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2021-05-20T00:00:00Z</vt:filetime>
  </property>
  <property fmtid="{D5CDD505-2E9C-101B-9397-08002B2CF9AE}" pid="3" name="Creator">
    <vt:lpwstr>Canva</vt:lpwstr>
  </property>
  <property fmtid="{D5CDD505-2E9C-101B-9397-08002B2CF9AE}" pid="4" name="LastSaved">
    <vt:filetime>2021-08-11T00:00:00Z</vt:filetime>
  </property>
</Properties>
</file>